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71" r:id="rId6"/>
    <p:sldId id="259" r:id="rId7"/>
    <p:sldId id="270" r:id="rId8"/>
    <p:sldId id="267" r:id="rId9"/>
    <p:sldId id="262" r:id="rId10"/>
    <p:sldId id="263" r:id="rId11"/>
    <p:sldId id="264" r:id="rId12"/>
    <p:sldId id="260" r:id="rId13"/>
    <p:sldId id="268" r:id="rId14"/>
    <p:sldId id="26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5" Type="http://schemas.openxmlformats.org/officeDocument/2006/relationships/image" Target="../media/image3.png"/><Relationship Id="rId4" Type="http://schemas.microsoft.com/office/2007/relationships/media" Target="../media/media3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&#1048;&#1085;&#1090;&#1077;&#1075;&#1088;&#1080;&#1088;&#1086;&#1074;&#1072;&#1085;&#1085;&#1099;&#1081;%20&#1091;&#1088;&#1086;&#1082;\&#1078;&#1077;&#1083;&#1090;&#1086;&#1082;&#1089;&#1072;&#1085;.mp4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Интегрированный урок\70783069.jpg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06" b="1414"/>
          <a:stretch/>
        </p:blipFill>
        <p:spPr bwMode="auto">
          <a:xfrm>
            <a:off x="0" y="24408"/>
            <a:ext cx="91886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64688" y="1848307"/>
            <a:ext cx="44342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istral" pitchFamily="66" charset="0"/>
              </a:rPr>
              <a:t>БИНАРНЫЙ УРОК</a:t>
            </a:r>
            <a:b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istral" pitchFamily="66" charset="0"/>
              </a:rPr>
            </a:b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Mistral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3140968"/>
            <a:ext cx="3704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14036" y="3212976"/>
            <a:ext cx="27084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История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8" name="Picture 4" descr="D:\Desktop\Интегрированный урок\1433741223_idei-dlya-svadebnyh-priglasitelnyh-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6" t="12344" r="10816" b="25919"/>
          <a:stretch/>
        </p:blipFill>
        <p:spPr bwMode="auto">
          <a:xfrm>
            <a:off x="2974135" y="4653136"/>
            <a:ext cx="3240360" cy="11280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песня о женщинах (mp3cut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410360" y="6109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683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Desktop\data_structures_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5533" y="1887615"/>
            <a:ext cx="6477000" cy="406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0434" y="0"/>
            <a:ext cx="53431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Диаграмма Венна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«Двойной пузырь»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90473" y="1582444"/>
            <a:ext cx="47526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Княгиня Трубецкая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1992" y="1595228"/>
            <a:ext cx="47526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Княгиня Волконская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03699" y="5657671"/>
            <a:ext cx="41565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 их объединяет?</a:t>
            </a:r>
          </a:p>
          <a:p>
            <a:pPr algn="ctr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(идея автора)</a:t>
            </a:r>
            <a:endParaRPr lang="ru-RU" sz="3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15002" y="288434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Несгибаемое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мужество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исполнении своего долга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71091" y="3715344"/>
            <a:ext cx="2859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Преданность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семье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28918" y="4350294"/>
            <a:ext cx="23441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Любовь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 мужу</a:t>
            </a:r>
          </a:p>
        </p:txBody>
      </p:sp>
    </p:spTree>
    <p:extLst>
      <p:ext uri="{BB962C8B-B14F-4D97-AF65-F5344CB8AC3E}">
        <p14:creationId xmlns:p14="http://schemas.microsoft.com/office/powerpoint/2010/main" xmlns="" val="301816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esktop\Без назван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54" y="0"/>
            <a:ext cx="9171353" cy="68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Некрасов сам о женщинах (mp3cut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184073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483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esktop\fon_schernilam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2498576" y="1052736"/>
            <a:ext cx="6645424" cy="283691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3600" dirty="0" smtClean="0">
                <a:latin typeface="Book Antiqua" pitchFamily="18" charset="0"/>
              </a:rPr>
              <a:t>Письменно ответьте на вопрос:</a:t>
            </a:r>
          </a:p>
          <a:p>
            <a:pPr algn="ctr"/>
            <a:endParaRPr lang="ru-RU" sz="3600" dirty="0" smtClean="0">
              <a:latin typeface="Book Antiqua" pitchFamily="18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Book Antiqua" pitchFamily="18" charset="0"/>
              </a:rPr>
              <a:t>Прав ли был Н.А. Некрасов, </a:t>
            </a:r>
            <a:br>
              <a:rPr lang="ru-RU" sz="3600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Book Antiqua" pitchFamily="18" charset="0"/>
              </a:rPr>
              <a:t>назвав поэму «Русские женщины»?</a:t>
            </a:r>
          </a:p>
        </p:txBody>
      </p:sp>
    </p:spTree>
    <p:extLst>
      <p:ext uri="{BB962C8B-B14F-4D97-AF65-F5344CB8AC3E}">
        <p14:creationId xmlns:p14="http://schemas.microsoft.com/office/powerpoint/2010/main" xmlns="" val="38901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6513126-3d-white-man-with-a-laptop-sitting-on-the-word-sm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92" y="34217"/>
            <a:ext cx="9120808" cy="680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484784"/>
            <a:ext cx="59766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бумажных сотовых телефонах написать SMS-сообщение другу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том,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оценить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как он чувствовал себя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уроке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67097" y="260648"/>
            <a:ext cx="33185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РЕФЛЕКСИЯ </a:t>
            </a:r>
            <a:b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«настроение»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382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esktop\Интегрированный урок\распечатать\slide_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426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Desktop\29946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20782"/>
            <a:ext cx="9116291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57"/>
          <a:stretch/>
        </p:blipFill>
        <p:spPr bwMode="auto">
          <a:xfrm>
            <a:off x="59292" y="-14242"/>
            <a:ext cx="3140075" cy="38351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429000"/>
            <a:ext cx="748030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19586" y="911642"/>
            <a:ext cx="54441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Н.А.Некрасов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itchFamily="18" charset="0"/>
              </a:rPr>
              <a:t>Поэма «Русские женщины»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766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Desktop\890207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39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 txBox="1">
            <a:spLocks/>
          </p:cNvSpPr>
          <p:nvPr/>
        </p:nvSpPr>
        <p:spPr>
          <a:xfrm>
            <a:off x="1187624" y="1052736"/>
            <a:ext cx="6983412" cy="1214438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8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Одиннадцать жен декабристов, последовавших за ними в Сибирь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899592" y="2343552"/>
            <a:ext cx="3456384" cy="2376487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ru-RU" i="1" dirty="0" err="1" smtClean="0">
                <a:solidFill>
                  <a:srgbClr val="C00000"/>
                </a:solidFill>
              </a:rPr>
              <a:t>Е.И.Трубецкая</a:t>
            </a:r>
            <a:endParaRPr lang="ru-RU" i="1" dirty="0" smtClean="0">
              <a:solidFill>
                <a:srgbClr val="C00000"/>
              </a:solidFill>
            </a:endParaRPr>
          </a:p>
          <a:p>
            <a:pPr eaLnBrk="1" hangingPunct="1"/>
            <a:r>
              <a:rPr lang="ru-RU" i="1" dirty="0" err="1" smtClean="0">
                <a:solidFill>
                  <a:srgbClr val="C00000"/>
                </a:solidFill>
              </a:rPr>
              <a:t>Е.П.Нарышкина</a:t>
            </a:r>
            <a:endParaRPr lang="ru-RU" i="1" dirty="0" smtClean="0">
              <a:solidFill>
                <a:srgbClr val="C00000"/>
              </a:solidFill>
            </a:endParaRPr>
          </a:p>
          <a:p>
            <a:pPr eaLnBrk="1" hangingPunct="1"/>
            <a:r>
              <a:rPr lang="ru-RU" i="1" dirty="0" err="1" smtClean="0">
                <a:solidFill>
                  <a:srgbClr val="C00000"/>
                </a:solidFill>
              </a:rPr>
              <a:t>А.В.Розен</a:t>
            </a:r>
            <a:endParaRPr lang="ru-RU" i="1" dirty="0" smtClean="0">
              <a:solidFill>
                <a:srgbClr val="C00000"/>
              </a:solidFill>
            </a:endParaRPr>
          </a:p>
          <a:p>
            <a:pPr eaLnBrk="1" hangingPunct="1"/>
            <a:r>
              <a:rPr lang="ru-RU" i="1" dirty="0" err="1" smtClean="0">
                <a:solidFill>
                  <a:srgbClr val="C00000"/>
                </a:solidFill>
              </a:rPr>
              <a:t>М.Н.Волконская</a:t>
            </a:r>
            <a:endParaRPr lang="ru-RU" i="1" dirty="0" smtClean="0">
              <a:solidFill>
                <a:srgbClr val="C00000"/>
              </a:solidFill>
            </a:endParaRPr>
          </a:p>
          <a:p>
            <a:pPr eaLnBrk="1" hangingPunct="1"/>
            <a:r>
              <a:rPr lang="ru-RU" i="1" dirty="0" err="1" smtClean="0">
                <a:solidFill>
                  <a:srgbClr val="C00000"/>
                </a:solidFill>
              </a:rPr>
              <a:t>А.В.Ёнтальцева</a:t>
            </a:r>
            <a:endParaRPr lang="ru-RU" i="1" dirty="0" smtClean="0">
              <a:solidFill>
                <a:srgbClr val="C00000"/>
              </a:solidFill>
            </a:endParaRPr>
          </a:p>
          <a:p>
            <a:pPr eaLnBrk="1" hangingPunct="1"/>
            <a:r>
              <a:rPr lang="ru-RU" i="1" dirty="0" err="1" smtClean="0">
                <a:solidFill>
                  <a:srgbClr val="C00000"/>
                </a:solidFill>
              </a:rPr>
              <a:t>А.И.Давыдова</a:t>
            </a:r>
            <a:endParaRPr lang="ru-RU" i="1" dirty="0" smtClean="0">
              <a:solidFill>
                <a:srgbClr val="C00000"/>
              </a:solidFill>
            </a:endParaRPr>
          </a:p>
        </p:txBody>
      </p:sp>
      <p:sp>
        <p:nvSpPr>
          <p:cNvPr id="7" name="Содержимое 5"/>
          <p:cNvSpPr txBox="1">
            <a:spLocks/>
          </p:cNvSpPr>
          <p:nvPr/>
        </p:nvSpPr>
        <p:spPr bwMode="auto">
          <a:xfrm>
            <a:off x="4679330" y="2306893"/>
            <a:ext cx="3672408" cy="277729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ru-RU" sz="3200" i="1" kern="0" dirty="0">
                <a:solidFill>
                  <a:srgbClr val="C00000"/>
                </a:solidFill>
                <a:latin typeface="+mn-lt"/>
                <a:cs typeface="+mn-cs"/>
              </a:rPr>
              <a:t>Полина </a:t>
            </a:r>
            <a:r>
              <a:rPr lang="ru-RU" sz="3200" i="1" kern="0" dirty="0" err="1">
                <a:solidFill>
                  <a:srgbClr val="C00000"/>
                </a:solidFill>
                <a:latin typeface="+mn-lt"/>
                <a:cs typeface="+mn-cs"/>
              </a:rPr>
              <a:t>Гебль</a:t>
            </a:r>
            <a:r>
              <a:rPr lang="ru-RU" sz="3200" i="1" kern="0" dirty="0">
                <a:solidFill>
                  <a:srgbClr val="C00000"/>
                </a:solidFill>
                <a:latin typeface="+mn-lt"/>
                <a:cs typeface="+mn-cs"/>
              </a:rPr>
              <a:t> (Анненкова)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ru-RU" sz="3200" i="1" kern="0" dirty="0">
                <a:solidFill>
                  <a:srgbClr val="C00000"/>
                </a:solidFill>
                <a:latin typeface="+mn-lt"/>
                <a:cs typeface="+mn-cs"/>
              </a:rPr>
              <a:t>Н.Д.Фонвизина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ru-RU" sz="3200" i="1" kern="0" dirty="0" err="1">
                <a:solidFill>
                  <a:srgbClr val="C00000"/>
                </a:solidFill>
                <a:latin typeface="+mn-lt"/>
                <a:cs typeface="+mn-cs"/>
              </a:rPr>
              <a:t>М.К.Юшневская</a:t>
            </a:r>
            <a:endParaRPr lang="ru-RU" sz="3200" i="1" kern="0" dirty="0">
              <a:solidFill>
                <a:srgbClr val="C00000"/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ru-RU" sz="3200" i="1" kern="0" dirty="0">
                <a:solidFill>
                  <a:srgbClr val="C00000"/>
                </a:solidFill>
                <a:latin typeface="+mn-lt"/>
                <a:cs typeface="+mn-cs"/>
              </a:rPr>
              <a:t>А.Г.Муравьева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ru-RU" sz="3200" i="1" kern="0" dirty="0">
                <a:solidFill>
                  <a:srgbClr val="C00000"/>
                </a:solidFill>
                <a:latin typeface="+mn-lt"/>
                <a:cs typeface="+mn-cs"/>
              </a:rPr>
              <a:t>К.Ивашева</a:t>
            </a:r>
            <a:endParaRPr lang="ru-RU" sz="3200" kern="0" dirty="0">
              <a:solidFill>
                <a:srgbClr val="C0000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86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50" y="-1379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50" y="227172"/>
            <a:ext cx="2947566" cy="372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одержимое 3"/>
          <p:cNvSpPr>
            <a:spLocks noGrp="1"/>
          </p:cNvSpPr>
          <p:nvPr>
            <p:ph sz="half" idx="4294967295"/>
          </p:nvPr>
        </p:nvSpPr>
        <p:spPr>
          <a:xfrm>
            <a:off x="2483768" y="84114"/>
            <a:ext cx="6959210" cy="373526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ctr">
              <a:buFontTx/>
              <a:buNone/>
            </a:pPr>
            <a:r>
              <a:rPr lang="ru-RU" b="1" i="1" dirty="0" smtClean="0">
                <a:solidFill>
                  <a:srgbClr val="C00000"/>
                </a:solidFill>
                <a:latin typeface="Book Antiqua" pitchFamily="18" charset="0"/>
              </a:rPr>
              <a:t>Пленительные образы! </a:t>
            </a:r>
            <a:br>
              <a:rPr lang="ru-RU" b="1" i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Book Antiqua" pitchFamily="18" charset="0"/>
              </a:rPr>
              <a:t>Едва ли</a:t>
            </a:r>
            <a:br>
              <a:rPr lang="ru-RU" b="1" i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Book Antiqua" pitchFamily="18" charset="0"/>
              </a:rPr>
              <a:t>В истории какой-нибудь страны</a:t>
            </a:r>
          </a:p>
          <a:p>
            <a:pPr marL="0" indent="0" algn="ctr">
              <a:buFontTx/>
              <a:buNone/>
            </a:pPr>
            <a:r>
              <a:rPr lang="ru-RU" b="1" i="1" dirty="0" smtClean="0">
                <a:solidFill>
                  <a:srgbClr val="C00000"/>
                </a:solidFill>
                <a:latin typeface="Book Antiqua" pitchFamily="18" charset="0"/>
              </a:rPr>
              <a:t>Вы что-нибудь прекраснее встречали.</a:t>
            </a:r>
          </a:p>
          <a:p>
            <a:pPr marL="0" indent="0" algn="ctr">
              <a:buFontTx/>
              <a:buNone/>
            </a:pPr>
            <a:r>
              <a:rPr lang="ru-RU" b="1" i="1" dirty="0" smtClean="0">
                <a:solidFill>
                  <a:srgbClr val="C00000"/>
                </a:solidFill>
                <a:latin typeface="Book Antiqua" pitchFamily="18" charset="0"/>
              </a:rPr>
              <a:t>Их имена забыться не должны.</a:t>
            </a:r>
          </a:p>
          <a:p>
            <a:pPr marL="0" indent="0">
              <a:buFontTx/>
              <a:buNone/>
            </a:pPr>
            <a:r>
              <a:rPr lang="ru-RU" i="1" dirty="0" smtClean="0">
                <a:solidFill>
                  <a:srgbClr val="C00000"/>
                </a:solidFill>
              </a:rPr>
              <a:t>                     </a:t>
            </a:r>
            <a:r>
              <a:rPr lang="ru-RU" b="1" i="1" dirty="0" smtClean="0">
                <a:solidFill>
                  <a:srgbClr val="C00000"/>
                </a:solidFill>
                <a:latin typeface="Book Antiqua" pitchFamily="18" charset="0"/>
              </a:rPr>
              <a:t>Н.А. Некрасов.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7019" y="3415210"/>
            <a:ext cx="2637478" cy="346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-41684" y="3933056"/>
            <a:ext cx="5482952" cy="22088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Екатерина Трубецкая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195736" y="6104447"/>
            <a:ext cx="649106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Мария Волконская</a:t>
            </a:r>
          </a:p>
        </p:txBody>
      </p:sp>
    </p:spTree>
    <p:extLst>
      <p:ext uri="{BB962C8B-B14F-4D97-AF65-F5344CB8AC3E}">
        <p14:creationId xmlns:p14="http://schemas.microsoft.com/office/powerpoint/2010/main" xmlns="" val="113589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желтоксан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6834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открытый урок\открытый урок_AutoCollage_11_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4761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285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3338"/>
            <a:ext cx="9753600" cy="692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761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esktop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842" y="-6749"/>
            <a:ext cx="9172842" cy="688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1340768"/>
            <a:ext cx="61926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Какие качества </a:t>
            </a:r>
            <a:b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русского </a:t>
            </a:r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женского национального    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характера </a:t>
            </a:r>
            <a:b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воспевает </a:t>
            </a:r>
            <a:r>
              <a:rPr lang="ru-RU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Н.А.Некрасов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381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eoplayback (3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922"/>
            <a:ext cx="9144000" cy="6858602"/>
          </a:xfrm>
        </p:spPr>
      </p:pic>
    </p:spTree>
    <p:extLst>
      <p:ext uri="{BB962C8B-B14F-4D97-AF65-F5344CB8AC3E}">
        <p14:creationId xmlns:p14="http://schemas.microsoft.com/office/powerpoint/2010/main" xmlns="" val="270139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84</Words>
  <Application>Microsoft Office PowerPoint</Application>
  <PresentationFormat>Экран (4:3)</PresentationFormat>
  <Paragraphs>37</Paragraphs>
  <Slides>14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Екатерина Трубецкая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Пухальск-ОШ</dc:creator>
  <cp:lastModifiedBy>Windows User</cp:lastModifiedBy>
  <cp:revision>22</cp:revision>
  <dcterms:created xsi:type="dcterms:W3CDTF">2017-01-22T11:04:46Z</dcterms:created>
  <dcterms:modified xsi:type="dcterms:W3CDTF">2017-01-23T04:55:15Z</dcterms:modified>
</cp:coreProperties>
</file>